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14" autoAdjust="0"/>
    <p:restoredTop sz="90709" autoAdjust="0"/>
  </p:normalViewPr>
  <p:slideViewPr>
    <p:cSldViewPr>
      <p:cViewPr varScale="1">
        <p:scale>
          <a:sx n="121" d="100"/>
          <a:sy n="12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n-US"/>
              <a:t>Simple Distillation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CA349E0-CCC9-4CD4-B4C5-FF53285E6C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73F0E15-947C-4A28-B0E5-9E0F2DCD91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8618DF-F785-4D43-87A1-B4ACC4A987A6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718B86-E18B-4484-B12E-62CC25A40368}" type="slidenum">
              <a:rPr lang="en-US"/>
              <a:pPr/>
              <a:t>2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3A133-33C7-4E59-940A-A570C0F44760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BBEB24-1E3E-4CFE-A362-7C07E0AFB60B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27C2DD-DA5C-4DCB-9C14-F79A8864D3BA}" type="slidenum">
              <a:rPr lang="en-US"/>
              <a:pPr/>
              <a:t>5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39E3C-DAAA-4BCF-A676-9AC4160D7A16}" type="slidenum">
              <a:rPr lang="en-US"/>
              <a:pPr/>
              <a:t>6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F4A3B-9131-4274-9737-A4215EE23EA9}" type="slidenum">
              <a:rPr lang="en-US"/>
              <a:pPr/>
              <a:t>7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F765F2-2279-4BDC-88C6-DBABD81B9898}" type="slidenum">
              <a:rPr lang="en-US"/>
              <a:pPr/>
              <a:t>8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040EBE-19CB-470D-8669-389194A93703}" type="slidenum">
              <a:rPr lang="en-US"/>
              <a:pPr/>
              <a:t>9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EF12FB-88DC-45D4-AFF1-A0A41D4F1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D33D4-6B78-4880-9E80-A616144742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79BC2-A7A7-43AA-99E0-2E6EBEC64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1A292-3466-4B81-A904-09F146103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97ED9-60B6-411D-9DCE-D7A58A171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D79BF-F381-412D-B1BD-E8B9E0AFE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599E3-9CD3-4E60-93D4-CEF4951FF5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60C66-784D-4661-BA14-873A277DC4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1D41D-F4F8-4310-AE31-66F248BCD3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3AF84-8A2F-47A7-B5C8-D8FF552C6E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55747-C8BD-410F-AC65-CA9DF335D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D9F662E-AD15-41CE-89A2-A6A1C021415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Simple Distillation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pure liquid is recovered from a mixed solution</a:t>
            </a:r>
          </a:p>
          <a:p>
            <a:r>
              <a:rPr lang="en-US" dirty="0"/>
              <a:t>Specific vapor temperature of a liquid is </a:t>
            </a:r>
            <a:r>
              <a:rPr lang="en-US" dirty="0" smtClean="0"/>
              <a:t>observed</a:t>
            </a:r>
          </a:p>
          <a:p>
            <a:r>
              <a:rPr lang="en-US" dirty="0" smtClean="0"/>
              <a:t>Simple distillation is effective for mixtures where vapor pressures are not close to each other.</a:t>
            </a:r>
            <a:endParaRPr lang="en-US" dirty="0"/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Demonstration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When the vapor temperature reaches ~78</a:t>
            </a:r>
            <a:r>
              <a:rPr lang="en-US" sz="2400" dirty="0">
                <a:cs typeface="Arial" charset="0"/>
              </a:rPr>
              <a:t>º the pure ethanol boils since the intermolecular attractions among the molecule have been broken apart and ethanol vapor travels into the condenser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cs typeface="Arial" charset="0"/>
              </a:rPr>
              <a:t>The vapor condenses to pure liquid ethanol in the condenser </a:t>
            </a:r>
            <a:r>
              <a:rPr lang="en-US" sz="2400" dirty="0" smtClean="0">
                <a:cs typeface="Arial" charset="0"/>
              </a:rPr>
              <a:t>and </a:t>
            </a:r>
            <a:r>
              <a:rPr lang="en-US" sz="2400" dirty="0">
                <a:cs typeface="Arial" charset="0"/>
              </a:rPr>
              <a:t>is collected in the receiving flask as the distillate</a:t>
            </a:r>
            <a:endParaRPr lang="en-US" sz="2400" dirty="0"/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Concepts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arenR"/>
            </a:pPr>
            <a:r>
              <a:rPr lang="en-US"/>
              <a:t>Distillation Apparatus</a:t>
            </a:r>
          </a:p>
          <a:p>
            <a:pPr marL="533400" indent="-533400">
              <a:buFont typeface="Wingdings" pitchFamily="2" charset="2"/>
              <a:buAutoNum type="arabicParenR"/>
            </a:pPr>
            <a:r>
              <a:rPr lang="en-US"/>
              <a:t>Purification of Liquids</a:t>
            </a:r>
          </a:p>
          <a:p>
            <a:pPr marL="533400" indent="-533400">
              <a:buFont typeface="Wingdings" pitchFamily="2" charset="2"/>
              <a:buAutoNum type="arabicParenR"/>
            </a:pPr>
            <a:r>
              <a:rPr lang="en-US"/>
              <a:t>Changes of State</a:t>
            </a: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Distillation Apparatus</a:t>
            </a:r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3733800" y="1524000"/>
          <a:ext cx="4248150" cy="4991100"/>
        </p:xfrm>
        <a:graphic>
          <a:graphicData uri="http://schemas.openxmlformats.org/presentationml/2006/ole">
            <p:oleObj spid="_x0000_s12296" name="Document" r:id="rId4" imgW="4248000" imgH="4991040" progId="">
              <p:embed/>
            </p:oleObj>
          </a:graphicData>
        </a:graphic>
      </p:graphicFrame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209800" y="3657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</a:rPr>
              <a:t>Boiling flask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3276600" y="4038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7924800" y="3886200"/>
            <a:ext cx="456247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</a:rPr>
              <a:t>Receiving</a:t>
            </a:r>
          </a:p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</a:rPr>
              <a:t>Flask</a:t>
            </a:r>
          </a:p>
          <a:p>
            <a:pPr>
              <a:spcBef>
                <a:spcPct val="50000"/>
              </a:spcBef>
            </a:pPr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6172200" y="2819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943600" y="2438400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Condenser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2286000" y="2971800"/>
            <a:ext cx="110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Still Head</a:t>
            </a: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3429000" y="3124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2057400" y="205740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Thermometer</a:t>
            </a:r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3657600" y="22098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2971800" y="5102225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Heat</a:t>
            </a:r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3810000" y="5257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H="1">
            <a:off x="8153400" y="4800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5181600" y="4343400"/>
            <a:ext cx="13604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Out  Water  In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 flipV="1">
            <a:off x="5410200" y="3886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 flipV="1">
            <a:off x="6324600" y="4038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5029200" y="510540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Boiling</a:t>
            </a:r>
            <a:r>
              <a:rPr lang="en-US"/>
              <a:t> </a:t>
            </a:r>
            <a:r>
              <a:rPr lang="en-US" sz="1600">
                <a:solidFill>
                  <a:schemeClr val="tx2"/>
                </a:solidFill>
              </a:rPr>
              <a:t>chip</a:t>
            </a:r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 flipH="1" flipV="1">
            <a:off x="4648200" y="48768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Purification of Liquids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/>
              <a:t>When a solution reaches the boiling point of a constituent, the substance will vaporize.</a:t>
            </a:r>
          </a:p>
          <a:p>
            <a:r>
              <a:rPr lang="en-US" sz="2600" dirty="0"/>
              <a:t>When the vapors of the substance reach the condenser, they cool and condense into pure liquid.</a:t>
            </a:r>
          </a:p>
          <a:p>
            <a:r>
              <a:rPr lang="en-US" sz="2600" dirty="0"/>
              <a:t>The pure liquid is collected in the receiving flask until the solution stops </a:t>
            </a:r>
            <a:r>
              <a:rPr lang="en-US" sz="2600" dirty="0" smtClean="0"/>
              <a:t>boiling</a:t>
            </a:r>
          </a:p>
          <a:p>
            <a:r>
              <a:rPr lang="en-US" sz="2600" dirty="0" smtClean="0"/>
              <a:t>What about </a:t>
            </a:r>
            <a:r>
              <a:rPr lang="en-US" sz="2600" dirty="0" err="1" smtClean="0"/>
              <a:t>Relux</a:t>
            </a:r>
            <a:r>
              <a:rPr lang="en-US" sz="2600" dirty="0" smtClean="0"/>
              <a:t>?</a:t>
            </a:r>
            <a:endParaRPr lang="en-US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Vapor Condensation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pure liquid vaporizes at a specific temperature for the substance – the boiling point.</a:t>
            </a:r>
          </a:p>
          <a:p>
            <a:r>
              <a:rPr lang="en-US" dirty="0"/>
              <a:t>Cool water is run through the condenser to cool the vapor below its boiling point</a:t>
            </a:r>
          </a:p>
          <a:p>
            <a:r>
              <a:rPr lang="en-US" dirty="0"/>
              <a:t>A phase change is </a:t>
            </a:r>
            <a:r>
              <a:rPr lang="en-US" dirty="0" smtClean="0"/>
              <a:t>demonstrated</a:t>
            </a:r>
          </a:p>
          <a:p>
            <a:pPr lvl="1"/>
            <a:r>
              <a:rPr lang="en-US" dirty="0" smtClean="0"/>
              <a:t>Latent Heat </a:t>
            </a:r>
            <a:r>
              <a:rPr lang="en-US" dirty="0" err="1" smtClean="0"/>
              <a:t>vs</a:t>
            </a:r>
            <a:r>
              <a:rPr lang="en-US" dirty="0" smtClean="0"/>
              <a:t> Sensible Heat?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Any mixed solutions can be purified with simple and fractional distillations</a:t>
            </a:r>
          </a:p>
          <a:p>
            <a:r>
              <a:rPr lang="en-US"/>
              <a:t>Distillation is a very important method to purify and separate liquids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Comments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Rhodamine salts are a fluorescing dye and have been used in lasers.</a:t>
            </a:r>
          </a:p>
          <a:p>
            <a:r>
              <a:rPr lang="en-US"/>
              <a:t>Ethanol is a common solvent.</a:t>
            </a:r>
          </a:p>
          <a:p>
            <a:r>
              <a:rPr lang="en-US"/>
              <a:t>Boiling chips prevent “bumping” of the solution.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Generic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229</TotalTime>
  <Words>272</Words>
  <Application>Microsoft Office PowerPoint</Application>
  <PresentationFormat>On-screen Show (4:3)</PresentationFormat>
  <Paragraphs>49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Generic</vt:lpstr>
      <vt:lpstr>Document</vt:lpstr>
      <vt:lpstr>Simple Distillation</vt:lpstr>
      <vt:lpstr>Introduction</vt:lpstr>
      <vt:lpstr>Demonstration</vt:lpstr>
      <vt:lpstr>Concepts</vt:lpstr>
      <vt:lpstr>Distillation Apparatus</vt:lpstr>
      <vt:lpstr>Purification of Liquids</vt:lpstr>
      <vt:lpstr>Vapor Condensation</vt:lpstr>
      <vt:lpstr>Conclusions</vt:lpstr>
      <vt:lpstr>Comments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14</cp:revision>
  <cp:lastPrinted>1601-01-01T00:00:00Z</cp:lastPrinted>
  <dcterms:created xsi:type="dcterms:W3CDTF">1601-01-01T00:00:00Z</dcterms:created>
  <dcterms:modified xsi:type="dcterms:W3CDTF">2011-01-12T15:17:14Z</dcterms:modified>
</cp:coreProperties>
</file>